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1" r:id="rId2"/>
    <p:sldMasterId id="2147483686" r:id="rId3"/>
    <p:sldMasterId id="2147483703" r:id="rId4"/>
  </p:sldMasterIdLst>
  <p:notesMasterIdLst>
    <p:notesMasterId r:id="rId22"/>
  </p:notesMasterIdLst>
  <p:sldIdLst>
    <p:sldId id="275" r:id="rId5"/>
    <p:sldId id="284" r:id="rId6"/>
    <p:sldId id="287" r:id="rId7"/>
    <p:sldId id="294" r:id="rId8"/>
    <p:sldId id="295" r:id="rId9"/>
    <p:sldId id="296" r:id="rId10"/>
    <p:sldId id="297" r:id="rId11"/>
    <p:sldId id="285" r:id="rId12"/>
    <p:sldId id="298" r:id="rId13"/>
    <p:sldId id="288" r:id="rId14"/>
    <p:sldId id="302" r:id="rId15"/>
    <p:sldId id="289" r:id="rId16"/>
    <p:sldId id="290" r:id="rId17"/>
    <p:sldId id="291" r:id="rId18"/>
    <p:sldId id="292" r:id="rId19"/>
    <p:sldId id="293" r:id="rId20"/>
    <p:sldId id="299" r:id="rId21"/>
  </p:sldIdLst>
  <p:sldSz cx="9144000" cy="6858000" type="screen4x3"/>
  <p:notesSz cx="7010400" cy="92964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9900"/>
    <a:srgbClr val="9933FF"/>
    <a:srgbClr val="0066FF"/>
    <a:srgbClr val="FFCC00"/>
    <a:srgbClr val="00FF00"/>
    <a:srgbClr val="66FF33"/>
    <a:srgbClr val="990099"/>
    <a:srgbClr val="CC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8" autoAdjust="0"/>
    <p:restoredTop sz="98273" autoAdjust="0"/>
  </p:normalViewPr>
  <p:slideViewPr>
    <p:cSldViewPr>
      <p:cViewPr>
        <p:scale>
          <a:sx n="75" d="100"/>
          <a:sy n="75" d="100"/>
        </p:scale>
        <p:origin x="-1080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698500"/>
            <a:ext cx="4646613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6425"/>
            <a:ext cx="5605462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fld id="{7C6C7022-EB6B-479D-84C2-5F4BFD63A7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35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906" name="Picture 2"/>
          <p:cNvPicPr>
            <a:picLocks noChangeAspect="1" noChangeArrowheads="1"/>
          </p:cNvPicPr>
          <p:nvPr/>
        </p:nvPicPr>
        <p:blipFill>
          <a:blip r:embed="rId4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3323907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8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9" name="Presentation Title"/>
          <p:cNvSpPr>
            <a:spLocks noGrp="1" noChangeArrowheads="1"/>
          </p:cNvSpPr>
          <p:nvPr>
            <p:ph type="ctrTitle" sz="quarter"/>
            <p:custDataLst>
              <p:tags r:id="rId1"/>
            </p:custDataLst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323910" name="Sub Title"/>
          <p:cNvSpPr>
            <a:spLocks noGrp="1" noChangeArrowheads="1"/>
          </p:cNvSpPr>
          <p:nvPr>
            <p:ph type="subTitle" sz="quarter" idx="1"/>
            <p:custDataLst>
              <p:tags r:id="rId2"/>
            </p:custDataLst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6D44F5-E79F-48BE-9AD2-501C2662E3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36135F-FDDD-4DE1-9698-DFC424C090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4A6F9C9B-E25A-4777-9CD3-5A39A2247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51062DCB-C440-495D-8BB3-6798C4B87E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34A81C-6C0F-403D-AD43-E01A02E420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0AD8F7-7AB2-4E1E-B269-A60B414CD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BC9C40-ACDD-4696-8BAF-E1591320CF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08C8F-5341-4944-8C08-C55337151DB1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2F140-DF54-452F-8A6F-16F621D78895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3A4B6-F727-4F58-8C5D-DA3CDC7AF96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294E5-24D5-4784-90FA-9D8938C98627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4CF70-DF46-4FF1-943D-A4B3B500574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0A964-0E1F-47D3-97FF-ED30A869558B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FE169-7FAF-40F4-A8E3-2324B924EC2D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CA2EF5-A340-4DDF-A436-81CCDEB02D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A7695-7749-45C5-A962-66E067D6A24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612EF-9E3E-431D-A105-8539A526C0A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3AED1-3BF2-4C57-A245-D1D18DCF990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9138-7C8B-4D7E-9F86-43E5ADAAC88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AF66D-548D-4BFC-81A8-07788C2E3E39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949915-FCCD-4201-B17F-5E699FF9A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D79BEE-ABE3-4DFA-A2B8-7A73756723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D8D8C-491A-45B9-9276-AAB7EF0EE4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6D90C2-DC34-4582-8C4C-A3220DA74B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43.xml"/><Relationship Id="rId16" Type="http://schemas.openxmlformats.org/officeDocument/2006/relationships/tags" Target="../tags/tag1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2882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</p:spPr>
      </p:pic>
      <p:sp>
        <p:nvSpPr>
          <p:cNvPr id="3322883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endParaRPr lang="en-US"/>
          </a:p>
        </p:txBody>
      </p:sp>
      <p:sp>
        <p:nvSpPr>
          <p:cNvPr id="3322884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332288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3322886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/>
            <a:endParaRPr lang="en-US" sz="900" noProof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2887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r>
              <a:rPr lang="en-AU" sz="900" b="1">
                <a:latin typeface="Verdana" pitchFamily="34" charset="0"/>
              </a:rPr>
              <a:t>Vonage Proprietary – For Internal Use Only</a:t>
            </a:r>
          </a:p>
        </p:txBody>
      </p:sp>
      <p:sp>
        <p:nvSpPr>
          <p:cNvPr id="33228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defTabSz="820738" eaLnBrk="0" hangingPunct="0">
              <a:defRPr sz="900" noProof="1">
                <a:latin typeface="Verdana" pitchFamily="34" charset="0"/>
              </a:defRPr>
            </a:lvl1pPr>
          </a:lstStyle>
          <a:p>
            <a:fld id="{8CB697C8-E376-47A5-A14A-DC3B15790DE1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fontAlgn="base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28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652F140-DF54-452F-8A6F-16F621D788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FraudandAbuseTeam-vb@vonage.com" TargetMode="Externa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461963" y="4628707"/>
            <a:ext cx="8223250" cy="103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614" tIns="41306" rIns="42614" bIns="41306" anchor="ctr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3000" noProof="1">
                <a:latin typeface="Times New Roman" pitchFamily="18" charset="0"/>
                <a:cs typeface="Times New Roman" pitchFamily="18" charset="0"/>
              </a:rPr>
              <a:t>Customer Care April Results &amp; Accomplishments</a:t>
            </a:r>
          </a:p>
          <a:p>
            <a:pPr algn="ctr">
              <a:buClr>
                <a:schemeClr val="tx1"/>
              </a:buClr>
            </a:pPr>
            <a:endParaRPr lang="en-US" sz="3000" noProof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Rectangle 60"/>
          <p:cNvSpPr>
            <a:spLocks noChangeArrowheads="1"/>
          </p:cNvSpPr>
          <p:nvPr/>
        </p:nvSpPr>
        <p:spPr bwMode="ltGray">
          <a:xfrm>
            <a:off x="0" y="1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6" name="Rectangle 64"/>
          <p:cNvSpPr>
            <a:spLocks noChangeArrowheads="1"/>
          </p:cNvSpPr>
          <p:nvPr/>
        </p:nvSpPr>
        <p:spPr bwMode="ltGray">
          <a:xfrm>
            <a:off x="0" y="6518276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7" name="Title1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36676" y="4371975"/>
            <a:ext cx="70072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67108" bIns="0" anchor="ctr"/>
          <a:lstStyle/>
          <a:p>
            <a:pPr algn="ctr" defTabSz="820703"/>
            <a:r>
              <a:rPr lang="en-US" dirty="0">
                <a:solidFill>
                  <a:schemeClr val="tx2"/>
                </a:solidFill>
              </a:rPr>
              <a:t>Churn Reduction and Retention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Carol Trimmer and Rob Sutton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5/18/2010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318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364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Rectangle 69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38498" rIns="0" bIns="38498" anchor="ctr"/>
          <a:lstStyle/>
          <a:p>
            <a:pPr marL="380984" lvl="1" defTabSz="763555"/>
            <a:r>
              <a:rPr lang="en-US" sz="700" dirty="0" smtClean="0"/>
              <a:t>     Vonage </a:t>
            </a:r>
            <a:r>
              <a:rPr lang="en-US" sz="700" dirty="0"/>
              <a:t>Holdings Corp. Proprietary &amp; Confidential</a:t>
            </a:r>
            <a:endParaRPr lang="en-US" sz="700" noProof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gray">
          <a:xfrm>
            <a:off x="1588" y="4030663"/>
            <a:ext cx="91440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1" defTabSz="820738"/>
            <a:r>
              <a:rPr lang="en-US" sz="4400" kern="0" dirty="0" smtClean="0">
                <a:latin typeface="Impact" panose="020B0806030902050204" pitchFamily="34" charset="0"/>
                <a:ea typeface="+mj-ea"/>
                <a:cs typeface="+mj-cs"/>
              </a:rPr>
              <a:t>On-Call fraud Procedures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96200" y="6096000"/>
            <a:ext cx="98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02/25/16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1" y="1371600"/>
            <a:ext cx="3505199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You will begin you investigation by looking at the account registration page.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Compare </a:t>
            </a:r>
            <a:r>
              <a:rPr lang="en-US" sz="1600" dirty="0" smtClean="0"/>
              <a:t>the IP addresses of the registered devices with the alert</a:t>
            </a:r>
            <a:r>
              <a:rPr lang="en-US" sz="16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And….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800"/>
            <a:ext cx="4908550" cy="4724399"/>
          </a:xfrm>
        </p:spPr>
      </p:pic>
    </p:spTree>
    <p:extLst>
      <p:ext uri="{BB962C8B-B14F-4D97-AF65-F5344CB8AC3E}">
        <p14:creationId xmlns:p14="http://schemas.microsoft.com/office/powerpoint/2010/main" val="10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</a:t>
            </a:r>
            <a:r>
              <a:rPr lang="en-US" dirty="0" smtClean="0"/>
              <a:t>Continued 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957"/>
            <a:ext cx="3505199" cy="13712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Check if there are any suspicious devices registered or duplicate SIP 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6800"/>
            <a:ext cx="4267200" cy="5379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95601"/>
            <a:ext cx="4574908" cy="35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continued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3797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you will need to bring up the call logs of the extension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the call logs for the destination number or the terminated number.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 close attention to the amount of times the same number was called and the duration of those calls.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799"/>
            <a:ext cx="4908550" cy="48561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1511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next step is to bring up the log analyzer for the call triggering the alert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Make note of the User Agent and Initiator Address which will tell you the device used to place the call and where the calls sourced from.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this information is copied and pasted into the Fraud Template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47800"/>
            <a:ext cx="5130538" cy="4876800"/>
          </a:xfrm>
          <a:noFill/>
        </p:spPr>
      </p:pic>
    </p:spTree>
    <p:extLst>
      <p:ext uri="{BB962C8B-B14F-4D97-AF65-F5344CB8AC3E}">
        <p14:creationId xmlns:p14="http://schemas.microsoft.com/office/powerpoint/2010/main" val="2871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IP address look up tool (like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infosniper.net or iplocation.net)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look up the IP address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Agent. Pay close attention to where these calls were place from.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also want to run an MTR to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 IP address. Look for signs of high latency, jitter, or packet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3813"/>
            <a:ext cx="4495800" cy="23082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89635"/>
            <a:ext cx="4543108" cy="255532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now want to look at the call logs again. This time look at calls made at least 2 weeks back from the same extension.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once again bring up the Log Analyzer from one of these earlier calls.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information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previous Log Analyzer with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Analyzer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to see if these calls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were made from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IP address.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Device and IP address are the same and there was high latency, jitter, or  packet loss this more than likely is a False Positive Alert.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and IP address is significantly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than previous calls or other registered devices on the account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seem to be suspicious then this could potentially be a Fraud. 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62DCB-C440-495D-8BB3-6798C4B87E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investigate.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after your research you are unclear whether the calls were Fraudulent 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not, you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attempt to call the Account Super User to verify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attempt to place a call to the user on the extension.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calls were international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account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a history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making international calls / calls to that region. 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 to your Supervisor or a Fraud SME.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trackandtrace.com/country-codes.html -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long list of countries and corresponding country codes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411.com, whitepages.com, fonefinder.net – phone number lookup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Whois.domaintools.com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dnsstuff.com/tools – one stop site for a host of tools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VoIP Fraud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VoIP fraud can be defined as the unauthorized use of paid communication services charged to someone who isn't expecting it, whether that is the service provider or the customer.</a:t>
            </a:r>
          </a:p>
          <a:p>
            <a:r>
              <a:rPr lang="en-US" dirty="0"/>
              <a:t>The fraudster looks for a vulnerable (usually publically available) VoIP device, once they have detected one they usually can acquire the SIP credentials for the device.</a:t>
            </a:r>
          </a:p>
          <a:p>
            <a:r>
              <a:rPr lang="en-US" dirty="0"/>
              <a:t>The Fraudster enters into an agreement with a local exchange telephone carriers in rural areas they then inflate the volume of incoming calls to their network, and make a percentage of the profit off the fees paid.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4A81C-6C0F-403D-AD43-E01A02E4202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Types Of Alerts 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rated calls that are being charged to the account or Vonage is being charged for the routing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with concurrent calls to any of the 48 states that are not usually rated (Alaska &amp; Hawaii)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Alert which usually has very little info and commonly consists of calls to blacklisted destinations or numbers.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spending for that account exceeds the set limits of either $300 or $500 (treat as a root alert)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Root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111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Alerts are generated by calls exceeding account thresholds or are calls that either the customer or Vonage is being charged for.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599"/>
            <a:ext cx="8534400" cy="39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Domestic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Alerts are generated by domestic calls exceeding account thresholds and is often triggered as a result of network conditions. However, be on the lookout as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autodialers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PBX’s may also be the culprit either with or without the account holders knowledge.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9" y="2981262"/>
            <a:ext cx="882138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Vonage or Manual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Alerts are generated upon discovery of calling patterns to undefined, blocked, or regions high in fraudulent activity.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467600" cy="45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Spending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5349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Alerts are generated when charges exceed an account threshold.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664937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Investigation Steps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Fraud alert comes to the On-Call phone forward that email to yourself in Outlook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Outlook “Reply All” (Potential Fraud &amp; CCare On-Call 1) with “Investigating”. Make sure your reply includes your Outlook signature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Account and see if a ticket was created in Salesforce if not create one. Insure you change case owner to On-Call and place your name in the Tier 2 Rep field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body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and paste them into the Salesforce Description, be sure to include the type of Fraud Alert i.e.: Root, Domestic, Vonage, 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Thoroughly investigate the potential Fraud and make your determination whether it’s a False-Positive or Fraud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Outlook “Reply All” to the Alert with your investigation notes. (see examples below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your salesforce ticket with your investigation notes in the “Log Call” section change Problem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to “Fraud Alert” and Problem Code II to reflect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or Fraud. Make sure case owner is set to On-Call and your name is in the Tier 2 Rep field or you will not be paid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Ticket “Resolved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FraudandAbuseTeam-vb@vonage.com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actual Frauds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day so the total charges can be calculated.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Fraud Template Example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6800"/>
            <a:ext cx="4724400" cy="549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62535"/>
            <a:ext cx="4038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Change the Fraud Type according to the alert you receive, i.e. Root, Domestic, Vonage, or Spending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Make sure your previous call example is at least 2 weeks prior to the current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Provide adequate explanation and supporting screenshots within the findings section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This template can also be used for investigations that you determine to be Fraud.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Using this template ensures that you have gathered sufficient data and are more likely to identify investigations correctly. 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b="1" dirty="0" smtClean="0">
                <a:solidFill>
                  <a:schemeClr val="bg2"/>
                </a:solidFill>
              </a:rPr>
              <a:t>**Please note: </a:t>
            </a:r>
            <a:r>
              <a:rPr lang="en-US" sz="1400" dirty="0" smtClean="0">
                <a:solidFill>
                  <a:schemeClr val="bg2"/>
                </a:solidFill>
              </a:rPr>
              <a:t>if you do not use this template and the information you provide is not adequate we will take ownership of your on call case to do a proper investigation. This mean you will not get paid for that case.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Bost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Presentation &amp;Title:"/>
  <p:tag name="FILL" val="true"/>
  <p:tag name="OPTIONAL" val="false"/>
  <p:tag name="NAME" val="Presentation Title"/>
  <p:tag name="HEIGHT" val="1"/>
  <p:tag name="INDENTED" val="false"/>
  <p:tag name="CAPTION HE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2"/>
  <p:tag name="MULTI-LINE" val="true"/>
  <p:tag name="TEXT" val="Presentation &amp;Subtitle:"/>
  <p:tag name="FILL" val="true"/>
  <p:tag name="OPTIONAL" val="true"/>
  <p:tag name="NAME" val="Sub Title"/>
  <p:tag name="HEIGHT" val="5"/>
  <p:tag name="INDENTED" val="false"/>
  <p:tag name="CAPTION HE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heme/theme1.xml><?xml version="1.0" encoding="utf-8"?>
<a:theme xmlns:a="http://schemas.openxmlformats.org/drawingml/2006/main" name="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41113</TotalTime>
  <Words>1208</Words>
  <Application>Microsoft Office PowerPoint</Application>
  <PresentationFormat>On-screen Show (4:3)</PresentationFormat>
  <Paragraphs>107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Vonage</vt:lpstr>
      <vt:lpstr>1_Vonage</vt:lpstr>
      <vt:lpstr>2_Vonage</vt:lpstr>
      <vt:lpstr>3_Vonage</vt:lpstr>
      <vt:lpstr>PowerPoint Presentation</vt:lpstr>
      <vt:lpstr>VoIP Fraud</vt:lpstr>
      <vt:lpstr>Types Of Alerts </vt:lpstr>
      <vt:lpstr>Root Alert</vt:lpstr>
      <vt:lpstr>Domestic Alert</vt:lpstr>
      <vt:lpstr>Vonage or Manual Alert</vt:lpstr>
      <vt:lpstr>Spending Alert</vt:lpstr>
      <vt:lpstr>Investigation Steps</vt:lpstr>
      <vt:lpstr>Fraud Template Example</vt:lpstr>
      <vt:lpstr>Begin Your Investigation </vt:lpstr>
      <vt:lpstr>Begin Your Investigation Continued …</vt:lpstr>
      <vt:lpstr>Investigation continued …</vt:lpstr>
      <vt:lpstr>Investigation continued …</vt:lpstr>
      <vt:lpstr>Investigation continued …</vt:lpstr>
      <vt:lpstr>Investigation continued …</vt:lpstr>
      <vt:lpstr>Other ways to investigate.</vt:lpstr>
      <vt:lpstr>Helpful Tools</vt:lpstr>
    </vt:vector>
  </TitlesOfParts>
  <Company>Vonage Holdings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REVENUE ASSURANCE UPDATES FOR MARCH ‘06</dc:title>
  <dc:creator>Vonage</dc:creator>
  <cp:lastModifiedBy>Todd Millikin</cp:lastModifiedBy>
  <cp:revision>2038</cp:revision>
  <cp:lastPrinted>2013-06-10T14:11:15Z</cp:lastPrinted>
  <dcterms:created xsi:type="dcterms:W3CDTF">2006-04-04T15:51:34Z</dcterms:created>
  <dcterms:modified xsi:type="dcterms:W3CDTF">2016-03-03T22:38:53Z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umberOfSlides">
    <vt:i4>184</vt:i4>
  </property>
  <property fmtid="{D5CDD505-2E9C-101B-9397-08002B2CF9AE}" pid="3" name="RevisionCount">
    <vt:i4>48</vt:i4>
  </property>
</Properties>
</file>